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2" r:id="rId4"/>
    <p:sldId id="273" r:id="rId5"/>
    <p:sldId id="275" r:id="rId6"/>
    <p:sldId id="276" r:id="rId7"/>
    <p:sldId id="277" r:id="rId8"/>
    <p:sldId id="272" r:id="rId9"/>
    <p:sldId id="266" r:id="rId10"/>
    <p:sldId id="269" r:id="rId11"/>
    <p:sldId id="270" r:id="rId12"/>
    <p:sldId id="271" r:id="rId13"/>
    <p:sldId id="278" r:id="rId14"/>
    <p:sldId id="279" r:id="rId15"/>
    <p:sldId id="284" r:id="rId16"/>
    <p:sldId id="268" r:id="rId17"/>
    <p:sldId id="281" r:id="rId18"/>
    <p:sldId id="282" r:id="rId19"/>
    <p:sldId id="274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83" r:id="rId28"/>
    <p:sldId id="261" r:id="rId29"/>
    <p:sldId id="291" r:id="rId30"/>
    <p:sldId id="265" r:id="rId31"/>
    <p:sldId id="267" r:id="rId32"/>
  </p:sldIdLst>
  <p:sldSz cx="18288000" cy="10287000"/>
  <p:notesSz cx="6858000" cy="9144000"/>
  <p:embeddedFontLst>
    <p:embeddedFont>
      <p:font typeface="Fira Code" panose="020B0809050000020004" pitchFamily="49" charset="0"/>
      <p:regular r:id="rId34"/>
      <p:bold r:id="rId35"/>
    </p:embeddedFont>
    <p:embeddedFont>
      <p:font typeface="Open Sans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9942" autoAdjust="0"/>
  </p:normalViewPr>
  <p:slideViewPr>
    <p:cSldViewPr>
      <p:cViewPr varScale="1">
        <p:scale>
          <a:sx n="54" d="100"/>
          <a:sy n="54" d="100"/>
        </p:scale>
        <p:origin x="4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15/06/2024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https://github.com/itenium-be/Architecture-KickOff</a:t>
            </a:r>
          </a:p>
          <a:p>
            <a:endParaRPr lang="en-US" dirty="0"/>
          </a:p>
          <a:p>
            <a:r>
              <a:rPr lang="en-US" dirty="0"/>
              <a:t>Where we talked about becoming an Architect and what Architecture is.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977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https://github.com/nuyonu/N-Tier-Architecture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9885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Inner layer defines interfaces, outer layers implement them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6771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384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https://herbertograca.com/2017/11/16/explicit-architecture-01-ddd-hexagonal-onion-clean-cqrs-how-i-put-it-all-together/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5523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1" dirty="0"/>
              <a:t>Left</a:t>
            </a:r>
            <a:r>
              <a:rPr lang="en-US" dirty="0"/>
              <a:t>: our users: they use the user interface(s)</a:t>
            </a:r>
          </a:p>
          <a:p>
            <a:pPr marL="0" lvl="0" indent="0">
              <a:buFontTx/>
              <a:buNone/>
            </a:pPr>
            <a:r>
              <a:rPr lang="en-US" dirty="0"/>
              <a:t>Flow of control goes inside the Application Core</a:t>
            </a:r>
          </a:p>
          <a:p>
            <a:pPr marL="0" lvl="0" indent="0">
              <a:buFontTx/>
              <a:buNone/>
            </a:pPr>
            <a:r>
              <a:rPr lang="en-US" dirty="0"/>
              <a:t>Application Core: is what makes the magic happen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b="1" dirty="0"/>
              <a:t>Right</a:t>
            </a:r>
            <a:r>
              <a:rPr lang="en-US" dirty="0"/>
              <a:t>: The infrastructure</a:t>
            </a:r>
          </a:p>
          <a:p>
            <a:pPr marL="0" lvl="0" indent="0">
              <a:buFontTx/>
              <a:buNone/>
            </a:pPr>
            <a:r>
              <a:rPr lang="en-US" dirty="0"/>
              <a:t>Our databases, 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103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1" dirty="0"/>
              <a:t>Left</a:t>
            </a:r>
            <a:r>
              <a:rPr lang="en-US" dirty="0"/>
              <a:t>: user TELL our application to do something (Primary / Driving Adapters)</a:t>
            </a:r>
          </a:p>
          <a:p>
            <a:pPr marL="0" lvl="0" indent="0">
              <a:buFontTx/>
              <a:buNone/>
            </a:pPr>
            <a:r>
              <a:rPr lang="en-US" b="1" dirty="0"/>
              <a:t>Right</a:t>
            </a:r>
            <a:r>
              <a:rPr lang="en-US" dirty="0"/>
              <a:t>: our application TELLS the database to do something (Secondary / Driven Adapters)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2708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1" dirty="0"/>
              <a:t>Left: Primary Adapters</a:t>
            </a:r>
          </a:p>
          <a:p>
            <a:pPr marL="0" lvl="0" indent="0">
              <a:buFontTx/>
              <a:buNone/>
            </a:pPr>
            <a:r>
              <a:rPr lang="en-US" dirty="0"/>
              <a:t>The Application Core defines Ports == Interfaces (and maybe DTOs) – Services, Repositories, …</a:t>
            </a:r>
          </a:p>
          <a:p>
            <a:pPr marL="0" lvl="0" indent="0">
              <a:buFontTx/>
              <a:buNone/>
            </a:pPr>
            <a:r>
              <a:rPr lang="en-US" dirty="0"/>
              <a:t>Which are implemented OUTSIDE the Application Core (ex: Controllers)</a:t>
            </a:r>
          </a:p>
          <a:p>
            <a:pPr marL="0" lvl="0" indent="0">
              <a:buFontTx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9160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1" dirty="0"/>
              <a:t>Right: Secondary Adapters</a:t>
            </a:r>
          </a:p>
          <a:p>
            <a:pPr marL="0" lvl="0" indent="0">
              <a:buFontTx/>
              <a:buNone/>
            </a:pPr>
            <a:r>
              <a:rPr lang="en-US" dirty="0"/>
              <a:t>Adapters to send SMS, Emails, Storage, Payment,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8423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1" dirty="0"/>
              <a:t>Dependency Inversion</a:t>
            </a:r>
          </a:p>
          <a:p>
            <a:pPr marL="0" lvl="0" indent="0">
              <a:buFontTx/>
              <a:buNone/>
            </a:pPr>
            <a:r>
              <a:rPr lang="en-US" dirty="0"/>
              <a:t>The Application Core defines the Ports / Interfaces</a:t>
            </a:r>
          </a:p>
          <a:p>
            <a:pPr marL="0" lvl="0" indent="0">
              <a:buFontTx/>
              <a:buNone/>
            </a:pPr>
            <a:r>
              <a:rPr lang="en-US" dirty="0"/>
              <a:t>User Interface and Infrastructure Layer implements the interfaces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3436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1" dirty="0"/>
              <a:t>Application Layer</a:t>
            </a:r>
          </a:p>
          <a:p>
            <a:pPr marL="0" lvl="0" indent="0">
              <a:buFontTx/>
              <a:buNone/>
            </a:pPr>
            <a:r>
              <a:rPr lang="en-US" dirty="0"/>
              <a:t>Application Interfaces/Services (</a:t>
            </a:r>
            <a:r>
              <a:rPr lang="en-US" dirty="0" err="1"/>
              <a:t>UseCases</a:t>
            </a:r>
            <a:r>
              <a:rPr lang="en-US" dirty="0"/>
              <a:t>, Business Processes)</a:t>
            </a:r>
          </a:p>
          <a:p>
            <a:pPr marL="0" lvl="0" indent="0">
              <a:buFontTx/>
              <a:buNone/>
            </a:pPr>
            <a:r>
              <a:rPr lang="en-US" dirty="0"/>
              <a:t>ORM Interfaces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Repository Calls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Perform Business Logic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Command/Query Handlers </a:t>
            </a:r>
            <a:r>
              <a:rPr lang="en-US" dirty="0">
                <a:sym typeface="Wingdings" panose="05000000000000000000" pitchFamily="2" charset="2"/>
              </a:rPr>
              <a:t> Implement Logic or Call a Service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Trigger Application Events, which trigger </a:t>
            </a:r>
            <a:r>
              <a:rPr lang="en-US" dirty="0" err="1"/>
              <a:t>UseCase</a:t>
            </a:r>
            <a:r>
              <a:rPr lang="en-US" dirty="0"/>
              <a:t> Side Effects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Emailing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Push Notifications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Start another </a:t>
            </a:r>
            <a:r>
              <a:rPr lang="en-US" dirty="0" err="1"/>
              <a:t>UseCase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72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Martin Fowler:</a:t>
            </a:r>
          </a:p>
          <a:p>
            <a:r>
              <a:rPr lang="en-US" dirty="0"/>
              <a:t>https://martinfowler.com/bliki/PresentationDomainDataLayering.html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9258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1" dirty="0"/>
              <a:t>Domain Layer:</a:t>
            </a:r>
          </a:p>
          <a:p>
            <a:pPr marL="0" lvl="0" indent="0">
              <a:buFontTx/>
              <a:buNone/>
            </a:pPr>
            <a:r>
              <a:rPr lang="en-US" b="1" dirty="0"/>
              <a:t>Domain Services: </a:t>
            </a:r>
            <a:r>
              <a:rPr lang="en-US" b="0" dirty="0"/>
              <a:t>(optional)</a:t>
            </a:r>
          </a:p>
          <a:p>
            <a:pPr marL="0" lvl="0" indent="0">
              <a:buFontTx/>
              <a:buNone/>
            </a:pPr>
            <a:r>
              <a:rPr lang="en-US" dirty="0"/>
              <a:t>Logic that spans multiple Domain Models</a:t>
            </a:r>
          </a:p>
          <a:p>
            <a:pPr marL="0" lvl="0" indent="0">
              <a:buFontTx/>
              <a:buNone/>
            </a:pPr>
            <a:r>
              <a:rPr lang="en-US" dirty="0"/>
              <a:t>That can be used my multiple Application Services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b="1" dirty="0"/>
              <a:t>Domain Models</a:t>
            </a:r>
            <a:r>
              <a:rPr lang="en-US" dirty="0"/>
              <a:t>:</a:t>
            </a:r>
          </a:p>
          <a:p>
            <a:pPr marL="0" lvl="0" indent="0">
              <a:buFontTx/>
              <a:buNone/>
            </a:pPr>
            <a:r>
              <a:rPr lang="en-US" dirty="0"/>
              <a:t>Data &amp; Logic</a:t>
            </a:r>
          </a:p>
          <a:p>
            <a:pPr marL="0" lvl="0" indent="0">
              <a:buFontTx/>
              <a:buNone/>
            </a:pPr>
            <a:r>
              <a:rPr lang="en-US" dirty="0"/>
              <a:t>Entities, Value Objects, Enums</a:t>
            </a:r>
          </a:p>
          <a:p>
            <a:pPr marL="0" lvl="0" indent="0">
              <a:buFontTx/>
              <a:buNone/>
            </a:pPr>
            <a:r>
              <a:rPr lang="en-US" dirty="0"/>
              <a:t>Maybe Domain Events (Maybe for Event Sourcing)</a:t>
            </a:r>
          </a:p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7657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https://github.com/ivanpaulovich/hexagonal-architecture-acerola</a:t>
            </a:r>
          </a:p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7087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It’s all the same</a:t>
            </a:r>
          </a:p>
          <a:p>
            <a:r>
              <a:rPr lang="en-US" dirty="0"/>
              <a:t>https://blog.ploeh.dk/2013/12/03/layers-onions-ports-adapters-its-all-the-same/</a:t>
            </a:r>
          </a:p>
          <a:p>
            <a:endParaRPr lang="en-US" dirty="0"/>
          </a:p>
          <a:p>
            <a:r>
              <a:rPr lang="en-US" b="1" dirty="0"/>
              <a:t>Onion</a:t>
            </a:r>
            <a:r>
              <a:rPr lang="en-US" dirty="0"/>
              <a:t>:</a:t>
            </a:r>
          </a:p>
          <a:p>
            <a:r>
              <a:rPr lang="en-US" dirty="0"/>
              <a:t>Emphasizes on strict layering with dependencies pointing inward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208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Personal Preference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Project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5348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83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UI Component now depends on the </a:t>
            </a:r>
            <a:r>
              <a:rPr lang="en-US" dirty="0" err="1"/>
              <a:t>FileSystem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776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288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7076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1" dirty="0"/>
              <a:t>UI hard to test:</a:t>
            </a:r>
          </a:p>
          <a:p>
            <a:pPr marL="0" lvl="0" indent="0">
              <a:buFontTx/>
              <a:buNone/>
            </a:pPr>
            <a:r>
              <a:rPr lang="en-US" dirty="0"/>
              <a:t>Minimize logic there and put it all in the BL.</a:t>
            </a:r>
          </a:p>
          <a:p>
            <a:pPr marL="0" lvl="0" indent="0">
              <a:buFontTx/>
              <a:buNone/>
            </a:pPr>
            <a:r>
              <a:rPr lang="en-US" dirty="0"/>
              <a:t>Or use an MVC, MVVP style of design in the presentation layer.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b="1" dirty="0"/>
              <a:t>Multi layered tier:</a:t>
            </a:r>
          </a:p>
          <a:p>
            <a:pPr marL="0" lvl="0" indent="0">
              <a:buFontTx/>
              <a:buNone/>
            </a:pPr>
            <a:r>
              <a:rPr lang="en-US" dirty="0"/>
              <a:t>The Domain Tier could contain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Validation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Processing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Mapping Layer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579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Architectural Requirements: The </a:t>
            </a:r>
            <a:r>
              <a:rPr lang="en-US" dirty="0" err="1"/>
              <a:t>itilites</a:t>
            </a:r>
            <a:r>
              <a:rPr lang="en-US" dirty="0"/>
              <a:t>: scalability, reliability, security, 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1071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Tiers</a:t>
            </a:r>
            <a:r>
              <a:rPr lang="en-US" dirty="0"/>
              <a:t>: Watch out for performance (network traffic or process switching)</a:t>
            </a:r>
          </a:p>
          <a:p>
            <a:r>
              <a:rPr lang="en-US" b="1" dirty="0"/>
              <a:t>Layers</a:t>
            </a:r>
            <a:r>
              <a:rPr lang="en-US" dirty="0"/>
              <a:t>: Watch out for mapping, this hinders maintainability and also impacts performance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7408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Controllers</a:t>
            </a:r>
            <a:r>
              <a:rPr lang="en-US" dirty="0"/>
              <a:t>: </a:t>
            </a:r>
            <a:r>
              <a:rPr lang="en-US" dirty="0" err="1"/>
              <a:t>WebApi</a:t>
            </a:r>
            <a:r>
              <a:rPr lang="en-US" dirty="0"/>
              <a:t> or Spring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95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2.svg"/><Relationship Id="rId5" Type="http://schemas.openxmlformats.org/officeDocument/2006/relationships/image" Target="../media/image40.svg"/><Relationship Id="rId10" Type="http://schemas.openxmlformats.org/officeDocument/2006/relationships/image" Target="../media/image41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2.svg"/><Relationship Id="rId5" Type="http://schemas.openxmlformats.org/officeDocument/2006/relationships/image" Target="../media/image40.svg"/><Relationship Id="rId10" Type="http://schemas.openxmlformats.org/officeDocument/2006/relationships/image" Target="../media/image41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9.svg"/><Relationship Id="rId7" Type="http://schemas.openxmlformats.org/officeDocument/2006/relationships/image" Target="../media/image2.pn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40.sv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2.svg"/><Relationship Id="rId5" Type="http://schemas.openxmlformats.org/officeDocument/2006/relationships/image" Target="../media/image40.svg"/><Relationship Id="rId10" Type="http://schemas.openxmlformats.org/officeDocument/2006/relationships/image" Target="../media/image41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2.svg"/><Relationship Id="rId5" Type="http://schemas.openxmlformats.org/officeDocument/2006/relationships/image" Target="../media/image40.svg"/><Relationship Id="rId10" Type="http://schemas.openxmlformats.org/officeDocument/2006/relationships/image" Target="../media/image41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51.png"/><Relationship Id="rId5" Type="http://schemas.openxmlformats.org/officeDocument/2006/relationships/image" Target="../media/image48.svg"/><Relationship Id="rId10" Type="http://schemas.openxmlformats.org/officeDocument/2006/relationships/image" Target="../media/image12.png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52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53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55.png"/><Relationship Id="rId5" Type="http://schemas.openxmlformats.org/officeDocument/2006/relationships/image" Target="../media/image23.png"/><Relationship Id="rId10" Type="http://schemas.openxmlformats.org/officeDocument/2006/relationships/image" Target="../media/image54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6.png"/><Relationship Id="rId5" Type="http://schemas.openxmlformats.org/officeDocument/2006/relationships/image" Target="../media/image40.svg"/><Relationship Id="rId10" Type="http://schemas.openxmlformats.org/officeDocument/2006/relationships/image" Target="../media/image12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7.png"/><Relationship Id="rId5" Type="http://schemas.openxmlformats.org/officeDocument/2006/relationships/image" Target="../media/image40.svg"/><Relationship Id="rId10" Type="http://schemas.openxmlformats.org/officeDocument/2006/relationships/image" Target="../media/image12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8.png"/><Relationship Id="rId5" Type="http://schemas.openxmlformats.org/officeDocument/2006/relationships/image" Target="../media/image40.svg"/><Relationship Id="rId10" Type="http://schemas.openxmlformats.org/officeDocument/2006/relationships/image" Target="../media/image12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9.png"/><Relationship Id="rId5" Type="http://schemas.openxmlformats.org/officeDocument/2006/relationships/image" Target="../media/image40.svg"/><Relationship Id="rId10" Type="http://schemas.openxmlformats.org/officeDocument/2006/relationships/image" Target="../media/image12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0.png"/><Relationship Id="rId5" Type="http://schemas.openxmlformats.org/officeDocument/2006/relationships/image" Target="../media/image40.svg"/><Relationship Id="rId10" Type="http://schemas.openxmlformats.org/officeDocument/2006/relationships/image" Target="../media/image12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1.png"/><Relationship Id="rId5" Type="http://schemas.openxmlformats.org/officeDocument/2006/relationships/image" Target="../media/image40.svg"/><Relationship Id="rId10" Type="http://schemas.openxmlformats.org/officeDocument/2006/relationships/image" Target="../media/image12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2.png"/><Relationship Id="rId5" Type="http://schemas.openxmlformats.org/officeDocument/2006/relationships/image" Target="../media/image40.svg"/><Relationship Id="rId10" Type="http://schemas.openxmlformats.org/officeDocument/2006/relationships/image" Target="../media/image12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0.svg"/><Relationship Id="rId10" Type="http://schemas.openxmlformats.org/officeDocument/2006/relationships/image" Target="../media/image12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64.png"/><Relationship Id="rId5" Type="http://schemas.openxmlformats.org/officeDocument/2006/relationships/image" Target="../media/image23.png"/><Relationship Id="rId10" Type="http://schemas.openxmlformats.org/officeDocument/2006/relationships/image" Target="../media/image63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67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12.png"/><Relationship Id="rId5" Type="http://schemas.openxmlformats.org/officeDocument/2006/relationships/image" Target="../media/image47.png"/><Relationship Id="rId10" Type="http://schemas.openxmlformats.org/officeDocument/2006/relationships/image" Target="../media/image50.svg"/><Relationship Id="rId4" Type="http://schemas.openxmlformats.org/officeDocument/2006/relationships/image" Target="../media/image17.sv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8.png"/><Relationship Id="rId5" Type="http://schemas.openxmlformats.org/officeDocument/2006/relationships/image" Target="../media/image48.svg"/><Relationship Id="rId10" Type="http://schemas.openxmlformats.org/officeDocument/2006/relationships/image" Target="../media/image12.png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70.png"/><Relationship Id="rId7" Type="http://schemas.openxmlformats.org/officeDocument/2006/relationships/image" Target="../media/image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9.svg"/><Relationship Id="rId4" Type="http://schemas.openxmlformats.org/officeDocument/2006/relationships/image" Target="../media/image71.sv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75.png"/><Relationship Id="rId18" Type="http://schemas.openxmlformats.org/officeDocument/2006/relationships/hyperlink" Target="https://www.facebook.com/itenium.be" TargetMode="External"/><Relationship Id="rId3" Type="http://schemas.openxmlformats.org/officeDocument/2006/relationships/image" Target="../media/image21.png"/><Relationship Id="rId21" Type="http://schemas.openxmlformats.org/officeDocument/2006/relationships/image" Target="../media/image79.png"/><Relationship Id="rId7" Type="http://schemas.openxmlformats.org/officeDocument/2006/relationships/image" Target="../media/image25.png"/><Relationship Id="rId12" Type="http://schemas.openxmlformats.org/officeDocument/2006/relationships/hyperlink" Target="https://x.com/itenium_be" TargetMode="External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www.youtube.com/channel/UCot8h-KwjxhLG-QYQppYjZQ" TargetMode="External"/><Relationship Id="rId20" Type="http://schemas.openxmlformats.org/officeDocument/2006/relationships/hyperlink" Target="https://itenium.b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74.png"/><Relationship Id="rId24" Type="http://schemas.openxmlformats.org/officeDocument/2006/relationships/image" Target="../media/image81.png"/><Relationship Id="rId5" Type="http://schemas.openxmlformats.org/officeDocument/2006/relationships/image" Target="../media/image23.png"/><Relationship Id="rId15" Type="http://schemas.openxmlformats.org/officeDocument/2006/relationships/image" Target="../media/image76.png"/><Relationship Id="rId23" Type="http://schemas.openxmlformats.org/officeDocument/2006/relationships/image" Target="../media/image80.png"/><Relationship Id="rId10" Type="http://schemas.openxmlformats.org/officeDocument/2006/relationships/hyperlink" Target="https://www.instagram.com/itenium/" TargetMode="External"/><Relationship Id="rId19" Type="http://schemas.openxmlformats.org/officeDocument/2006/relationships/image" Target="../media/image78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Relationship Id="rId14" Type="http://schemas.openxmlformats.org/officeDocument/2006/relationships/hyperlink" Target="https://www.linkedin.com/company/itenium/posts/?feedView=all" TargetMode="External"/><Relationship Id="rId22" Type="http://schemas.openxmlformats.org/officeDocument/2006/relationships/hyperlink" Target="https://github.com/itenium-b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gif"/><Relationship Id="rId4" Type="http://schemas.openxmlformats.org/officeDocument/2006/relationships/image" Target="../media/image22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34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2.svg"/><Relationship Id="rId5" Type="http://schemas.openxmlformats.org/officeDocument/2006/relationships/image" Target="../media/image40.svg"/><Relationship Id="rId10" Type="http://schemas.openxmlformats.org/officeDocument/2006/relationships/image" Target="../media/image41.png"/><Relationship Id="rId4" Type="http://schemas.openxmlformats.org/officeDocument/2006/relationships/image" Target="../media/image39.sv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n-tier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499578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16254" y="9364556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316254" y="8496300"/>
            <a:ext cx="2233738" cy="63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Code-Show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7872003" y="6031192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onion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B59E9CCE-4092-1B21-790C-57C8F266FB09}"/>
              </a:ext>
            </a:extLst>
          </p:cNvPr>
          <p:cNvSpPr txBox="1"/>
          <p:nvPr/>
        </p:nvSpPr>
        <p:spPr>
          <a:xfrm>
            <a:off x="9624848" y="3537663"/>
            <a:ext cx="6814728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hexagonal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800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Multitier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68086" y="2007930"/>
            <a:ext cx="1629336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Almost no learning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Easy and cheap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For simple, small and medium sized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Good starting point for larger applications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When the domain, scope or architectural requirements are not yet (fully) known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Easy to migrate from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But… NOT a good top 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05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80010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Multitier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37040" y="1866900"/>
            <a:ext cx="1764616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Not a good fit for top level architecture of larger applications?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chemeClr val="bg1"/>
                </a:solidFill>
              </a:rPr>
              <a:t>MicroServices</a:t>
            </a:r>
            <a:r>
              <a:rPr lang="en-US" sz="5400" dirty="0">
                <a:solidFill>
                  <a:schemeClr val="bg1"/>
                </a:solidFill>
              </a:rPr>
              <a:t>: What architecture are you using for each micro service?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Yup…, that’s right!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Typically a Monolith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Physical Tiers: deploy on different machines / </a:t>
            </a:r>
            <a:r>
              <a:rPr lang="en-US" sz="5400" dirty="0" err="1">
                <a:solidFill>
                  <a:schemeClr val="bg1"/>
                </a:solidFill>
              </a:rPr>
              <a:t>vms</a:t>
            </a:r>
            <a:endParaRPr lang="en-US" sz="5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Logical Layers: same machine / process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Tiers communicate with REST / Remoting / …</a:t>
            </a:r>
          </a:p>
        </p:txBody>
      </p:sp>
    </p:spTree>
    <p:extLst>
      <p:ext uri="{BB962C8B-B14F-4D97-AF65-F5344CB8AC3E}">
        <p14:creationId xmlns:p14="http://schemas.microsoft.com/office/powerpoint/2010/main" val="14528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114489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Multitier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CE5855-6495-2FEA-09A7-925205E8CF9E}"/>
              </a:ext>
            </a:extLst>
          </p:cNvPr>
          <p:cNvSpPr txBox="1"/>
          <p:nvPr/>
        </p:nvSpPr>
        <p:spPr>
          <a:xfrm>
            <a:off x="-19700" y="2316659"/>
            <a:ext cx="11144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Limit which layers talk to each other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D66418-BAF5-BE31-868B-685817DF9E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13891" y="1110361"/>
            <a:ext cx="6465135" cy="77224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B81CC7-AE9C-ACA4-893E-6AF246F08631}"/>
              </a:ext>
            </a:extLst>
          </p:cNvPr>
          <p:cNvSpPr txBox="1"/>
          <p:nvPr/>
        </p:nvSpPr>
        <p:spPr>
          <a:xfrm>
            <a:off x="24319" y="4374059"/>
            <a:ext cx="11289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What about cross cutting concerns?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3956FC-70AA-3A00-6F28-3B4D104EA347}"/>
              </a:ext>
            </a:extLst>
          </p:cNvPr>
          <p:cNvSpPr txBox="1"/>
          <p:nvPr/>
        </p:nvSpPr>
        <p:spPr>
          <a:xfrm>
            <a:off x="11313890" y="8886841"/>
            <a:ext cx="6465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Note those Photoshop </a:t>
            </a:r>
            <a:r>
              <a:rPr lang="en-US" sz="3200" dirty="0" err="1">
                <a:solidFill>
                  <a:schemeClr val="bg1"/>
                </a:solidFill>
              </a:rPr>
              <a:t>skillz</a:t>
            </a:r>
            <a:r>
              <a:rPr lang="en-US" sz="32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28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114489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Multitier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81CC7-AE9C-ACA4-893E-6AF246F08631}"/>
              </a:ext>
            </a:extLst>
          </p:cNvPr>
          <p:cNvSpPr txBox="1"/>
          <p:nvPr/>
        </p:nvSpPr>
        <p:spPr>
          <a:xfrm>
            <a:off x="24319" y="4374059"/>
            <a:ext cx="11289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Desktop Apps are so 1990! 😢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77D603-7C55-1A08-3AC3-9BF692F752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3452" y="1213712"/>
            <a:ext cx="6426014" cy="792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7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155808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Multitier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81CC7-AE9C-ACA4-893E-6AF246F08631}"/>
              </a:ext>
            </a:extLst>
          </p:cNvPr>
          <p:cNvSpPr txBox="1"/>
          <p:nvPr/>
        </p:nvSpPr>
        <p:spPr>
          <a:xfrm>
            <a:off x="24319" y="2893628"/>
            <a:ext cx="11558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Example App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Maybe it’s not </a:t>
            </a:r>
            <a:r>
              <a:rPr lang="en-US" sz="5400" b="1" dirty="0">
                <a:solidFill>
                  <a:schemeClr val="bg1"/>
                </a:solidFill>
              </a:rPr>
              <a:t>that</a:t>
            </a:r>
            <a:r>
              <a:rPr lang="en-US" sz="5400" dirty="0">
                <a:solidFill>
                  <a:schemeClr val="bg1"/>
                </a:solidFill>
              </a:rPr>
              <a:t> easy?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AC2F8-22B3-200B-6DA8-AB7126E02D80}"/>
              </a:ext>
            </a:extLst>
          </p:cNvPr>
          <p:cNvSpPr txBox="1"/>
          <p:nvPr/>
        </p:nvSpPr>
        <p:spPr>
          <a:xfrm>
            <a:off x="88359" y="6048970"/>
            <a:ext cx="11341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… I hate the implementation… 😊</a:t>
            </a:r>
            <a:endParaRPr lang="en-BE" sz="5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8D42E1-944E-E540-B0F1-04EEBCBE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933450"/>
            <a:ext cx="6190333" cy="842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13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9050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ECC0093-B571-B0C5-C043-9D4AA4C8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16984"/>
            <a:ext cx="8601075" cy="860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5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Ports and Adapters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15693" y="1955066"/>
            <a:ext cx="1584350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Domain-Centered Architecture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Dependency flow towards the center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Domain has no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Ports: interfaces for core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Adapters: port implementations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Incoming Ports == Primary / Driving Adapters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Entry points to the application </a:t>
            </a:r>
            <a:r>
              <a:rPr lang="en-US" sz="4000" dirty="0">
                <a:solidFill>
                  <a:schemeClr val="bg1"/>
                </a:solidFill>
              </a:rPr>
              <a:t>(Controllers, GUI event handlers)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Convert external requests to core logic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Outgoing Ports == Secondary / Driven Adapters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Database interaction, 3</a:t>
            </a:r>
            <a:r>
              <a:rPr lang="en-US" sz="4800" baseline="30000" dirty="0">
                <a:solidFill>
                  <a:schemeClr val="bg1"/>
                </a:solidFill>
              </a:rPr>
              <a:t>rd</a:t>
            </a:r>
            <a:r>
              <a:rPr lang="en-US" sz="4800" dirty="0">
                <a:solidFill>
                  <a:schemeClr val="bg1"/>
                </a:solidFill>
              </a:rPr>
              <a:t> Party APIs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Core dependencies </a:t>
            </a:r>
            <a:r>
              <a:rPr lang="en-US" sz="4000" dirty="0">
                <a:solidFill>
                  <a:schemeClr val="bg1"/>
                </a:solidFill>
              </a:rPr>
              <a:t>(Mailing, Payments)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DE4C33-D6CA-56F4-4FFE-742FE46ECD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9800" y="114300"/>
            <a:ext cx="4222173" cy="42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6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Ports and Adapters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43578" y="1903928"/>
            <a:ext cx="1730603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Additional complexity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Don’t use for small projects!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Learning curve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Not everyone knows what it actually 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Increased boilerplate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More layers and interfaces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Consider selective adoption for smaller projects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4FBB5A-EFE6-480D-074C-D626060DD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6862" y="211840"/>
            <a:ext cx="4388710" cy="43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Hexagonal Architecture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80138" y="1485900"/>
            <a:ext cx="1168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 metaphor for Ports-and-Adapters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B55E3-BCDB-C3B7-560D-A7FB3D05C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01232" y="190500"/>
            <a:ext cx="4405768" cy="440576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AC6AB3-3D21-3C83-C1B1-5C0F7DF4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64" y="2437368"/>
            <a:ext cx="10065035" cy="754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10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1344637" y="-218846"/>
            <a:ext cx="12117210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000" dirty="0">
                <a:solidFill>
                  <a:srgbClr val="E8870A"/>
                </a:solidFill>
                <a:latin typeface="Open Sans Bold"/>
              </a:rPr>
              <a:t>Hexagonal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BC848B0-6021-4299-CBF2-A604DA9C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721" y="957681"/>
            <a:ext cx="13590879" cy="929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8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Architecture Kick 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Dependency Inversion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N-tier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Ports-and-Adapters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Hexagonal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Onion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1344637" y="-218846"/>
            <a:ext cx="12117210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000" dirty="0">
                <a:solidFill>
                  <a:srgbClr val="E8870A"/>
                </a:solidFill>
                <a:latin typeface="Open Sans Bold"/>
              </a:rPr>
              <a:t>Hexagonal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038066B-C68C-C389-DCF7-2EB41FF85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25325"/>
            <a:ext cx="13487400" cy="92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218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1344637" y="-218846"/>
            <a:ext cx="12117210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000" dirty="0">
                <a:solidFill>
                  <a:srgbClr val="E8870A"/>
                </a:solidFill>
                <a:latin typeface="Open Sans Bold"/>
              </a:rPr>
              <a:t>Hexagonal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1304A2F-9619-AC15-C0EA-DBD5C5EE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5508"/>
            <a:ext cx="13563600" cy="927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247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1344637" y="-218846"/>
            <a:ext cx="12117210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000" dirty="0">
                <a:solidFill>
                  <a:srgbClr val="E8870A"/>
                </a:solidFill>
                <a:latin typeface="Open Sans Bold"/>
              </a:rPr>
              <a:t>Hexagonal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8914C77-B219-B0B2-5100-0626D0629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52499"/>
            <a:ext cx="13487400" cy="92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523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1344637" y="-218846"/>
            <a:ext cx="12117210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000" dirty="0">
                <a:solidFill>
                  <a:srgbClr val="E8870A"/>
                </a:solidFill>
                <a:latin typeface="Open Sans Bold"/>
              </a:rPr>
              <a:t>Hexagonal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A4B0956-7668-2081-FCB8-1E57E36E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952500"/>
            <a:ext cx="13411200" cy="916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62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1344637" y="-218846"/>
            <a:ext cx="12117210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000" dirty="0">
                <a:solidFill>
                  <a:srgbClr val="E8870A"/>
                </a:solidFill>
                <a:latin typeface="Open Sans Bold"/>
              </a:rPr>
              <a:t>Hexagonal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C9F2AF9-36C1-C01E-E418-1B605584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52500"/>
            <a:ext cx="13563600" cy="927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76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1344637" y="-218846"/>
            <a:ext cx="12117210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000" dirty="0">
                <a:solidFill>
                  <a:srgbClr val="E8870A"/>
                </a:solidFill>
                <a:latin typeface="Open Sans Bold"/>
              </a:rPr>
              <a:t>Hexagonal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36A54D0-5C43-2A92-FE32-BA1ADE1C7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981635"/>
            <a:ext cx="13514981" cy="923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140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0" y="1104900"/>
            <a:ext cx="18288000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000" dirty="0">
                <a:solidFill>
                  <a:srgbClr val="E8870A"/>
                </a:solidFill>
                <a:latin typeface="Open Sans Bold"/>
              </a:rPr>
              <a:t>Hexagonal Architecture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64396-EB80-0CCB-E51E-5A7E1A68E71C}"/>
              </a:ext>
            </a:extLst>
          </p:cNvPr>
          <p:cNvSpPr txBox="1"/>
          <p:nvPr/>
        </p:nvSpPr>
        <p:spPr>
          <a:xfrm>
            <a:off x="0" y="2781300"/>
            <a:ext cx="182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Hexagonal-Architecture-Acerola</a:t>
            </a:r>
          </a:p>
        </p:txBody>
      </p:sp>
    </p:spTree>
    <p:extLst>
      <p:ext uri="{BB962C8B-B14F-4D97-AF65-F5344CB8AC3E}">
        <p14:creationId xmlns:p14="http://schemas.microsoft.com/office/powerpoint/2010/main" val="2204312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Onion Architecture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12813" y="1636754"/>
            <a:ext cx="12086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It’s pretty much exactly the same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DBF2C-9CE0-33CA-5958-C5D8EDB083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13258" y="311100"/>
            <a:ext cx="4076700" cy="4076700"/>
          </a:xfrm>
          <a:prstGeom prst="rect">
            <a:avLst/>
          </a:prstGeom>
        </p:spPr>
      </p:pic>
      <p:pic>
        <p:nvPicPr>
          <p:cNvPr id="18434" name="Picture 2" descr="Ports and adapters architecture diagram.">
            <a:extLst>
              <a:ext uri="{FF2B5EF4-FFF2-40B4-BE49-F238E27FC236}">
                <a16:creationId xmlns:a16="http://schemas.microsoft.com/office/drawing/2014/main" id="{A187C012-821D-FC33-6659-3D82AC82F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2" y="3979829"/>
            <a:ext cx="5293506" cy="529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6EFC488-942C-EE9F-7293-827A2784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827023"/>
            <a:ext cx="6081429" cy="529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1F8DC-2CFF-6E47-2CE9-61B3D40264E0}"/>
              </a:ext>
            </a:extLst>
          </p:cNvPr>
          <p:cNvCxnSpPr/>
          <p:nvPr/>
        </p:nvCxnSpPr>
        <p:spPr>
          <a:xfrm>
            <a:off x="6149408" y="6057900"/>
            <a:ext cx="1394392" cy="0"/>
          </a:xfrm>
          <a:prstGeom prst="straightConnector1">
            <a:avLst/>
          </a:prstGeom>
          <a:ln w="1047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AEAB0C-F319-B118-D632-40EC570C8522}"/>
              </a:ext>
            </a:extLst>
          </p:cNvPr>
          <p:cNvSpPr txBox="1"/>
          <p:nvPr/>
        </p:nvSpPr>
        <p:spPr>
          <a:xfrm>
            <a:off x="515059" y="9171611"/>
            <a:ext cx="5293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Onion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E5018-B918-FE91-C4D7-F58CB48D56CC}"/>
              </a:ext>
            </a:extLst>
          </p:cNvPr>
          <p:cNvSpPr txBox="1"/>
          <p:nvPr/>
        </p:nvSpPr>
        <p:spPr>
          <a:xfrm>
            <a:off x="7755955" y="9266611"/>
            <a:ext cx="608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Hexagonal</a:t>
            </a:r>
          </a:p>
        </p:txBody>
      </p:sp>
    </p:spTree>
    <p:extLst>
      <p:ext uri="{BB962C8B-B14F-4D97-AF65-F5344CB8AC3E}">
        <p14:creationId xmlns:p14="http://schemas.microsoft.com/office/powerpoint/2010/main" val="157627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So… Which One?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485430" y="2214652"/>
            <a:ext cx="170917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It Depends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EB43FD6-0C42-9C45-6334-F0624D47F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4086992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2DC7AE1-8816-9A31-FDF4-D4B773113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18165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9050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Questions?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9FC21B5-A5BB-88A2-0601-939BE4AB2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33500"/>
            <a:ext cx="8763000" cy="87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46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Architecture Kick Off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34612" y="4997981"/>
            <a:ext cx="17572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Good architecture makes it easy to do the right thing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and hard to do the wrong thing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33901-AD56-0083-ABEE-AC275F7248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22064" y="531024"/>
            <a:ext cx="3796168" cy="3796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Our Socials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D3C5DCCD-0016-F728-E1CC-3CA1E65BB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28427"/>
            <a:ext cx="2361819" cy="2361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934D0-C98B-C914-35CA-D48910DB7433}"/>
              </a:ext>
            </a:extLst>
          </p:cNvPr>
          <p:cNvSpPr txBox="1"/>
          <p:nvPr/>
        </p:nvSpPr>
        <p:spPr>
          <a:xfrm>
            <a:off x="901678" y="475877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hlinkClick r:id="rId12"/>
            <a:extLst>
              <a:ext uri="{FF2B5EF4-FFF2-40B4-BE49-F238E27FC236}">
                <a16:creationId xmlns:a16="http://schemas.microsoft.com/office/drawing/2014/main" id="{DA906547-05E0-5C7D-A053-612D0612D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60" y="2570348"/>
            <a:ext cx="2361600" cy="2361600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60FB4228-95B9-1D50-7657-821F88D9C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1" y="2576144"/>
            <a:ext cx="2361600" cy="2361600"/>
          </a:xfrm>
          <a:prstGeom prst="rect">
            <a:avLst/>
          </a:prstGeom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AE386512-8A1B-0139-5253-29F2845DE2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5" y="6296595"/>
            <a:ext cx="2361600" cy="2361600"/>
          </a:xfrm>
          <a:prstGeom prst="rect">
            <a:avLst/>
          </a:prstGeom>
        </p:spPr>
      </p:pic>
      <p:pic>
        <p:nvPicPr>
          <p:cNvPr id="23" name="Picture 22">
            <a:hlinkClick r:id="rId18"/>
            <a:extLst>
              <a:ext uri="{FF2B5EF4-FFF2-40B4-BE49-F238E27FC236}">
                <a16:creationId xmlns:a16="http://schemas.microsoft.com/office/drawing/2014/main" id="{56C8993B-D774-AB2E-D278-C5308353E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8" y="6296595"/>
            <a:ext cx="2361600" cy="2361600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A84B48CD-1BE0-CE45-4E69-3B371096D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8" y="6324519"/>
            <a:ext cx="2361600" cy="236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60741-8FC9-797C-046C-68BE748A4696}"/>
              </a:ext>
            </a:extLst>
          </p:cNvPr>
          <p:cNvSpPr txBox="1"/>
          <p:nvPr/>
        </p:nvSpPr>
        <p:spPr>
          <a:xfrm>
            <a:off x="658117" y="860726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D074E-AF8A-DC7D-8088-C157090C3E51}"/>
              </a:ext>
            </a:extLst>
          </p:cNvPr>
          <p:cNvSpPr txBox="1"/>
          <p:nvPr/>
        </p:nvSpPr>
        <p:spPr>
          <a:xfrm>
            <a:off x="4707731" y="4806190"/>
            <a:ext cx="341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@itenium_be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40DE1-85CF-06CA-D801-008611EB0D70}"/>
              </a:ext>
            </a:extLst>
          </p:cNvPr>
          <p:cNvSpPr txBox="1"/>
          <p:nvPr/>
        </p:nvSpPr>
        <p:spPr>
          <a:xfrm>
            <a:off x="9855942" y="473337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F86EC-3683-BB25-B1AC-BD157BB38BD1}"/>
              </a:ext>
            </a:extLst>
          </p:cNvPr>
          <p:cNvSpPr txBox="1"/>
          <p:nvPr/>
        </p:nvSpPr>
        <p:spPr>
          <a:xfrm>
            <a:off x="5122749" y="862332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A18F0-A58A-9040-930B-64B2FE7B61D2}"/>
              </a:ext>
            </a:extLst>
          </p:cNvPr>
          <p:cNvSpPr txBox="1"/>
          <p:nvPr/>
        </p:nvSpPr>
        <p:spPr>
          <a:xfrm>
            <a:off x="9443590" y="859057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22"/>
            <a:extLst>
              <a:ext uri="{FF2B5EF4-FFF2-40B4-BE49-F238E27FC236}">
                <a16:creationId xmlns:a16="http://schemas.microsoft.com/office/drawing/2014/main" id="{953F2280-1170-E937-F515-91CE81B7AB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3963" y="5295900"/>
            <a:ext cx="2667704" cy="266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DBD0A8-7D58-DA1E-B774-78BDF1E28BDE}"/>
              </a:ext>
            </a:extLst>
          </p:cNvPr>
          <p:cNvSpPr txBox="1"/>
          <p:nvPr/>
        </p:nvSpPr>
        <p:spPr>
          <a:xfrm>
            <a:off x="13903238" y="806239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r>
              <a:rPr lang="en-US" sz="44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A767-BAA7-52B8-5F71-191323148C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71686" y="350986"/>
            <a:ext cx="4106714" cy="4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6" grpId="0" build="p"/>
      <p:bldP spid="27" grpId="0" build="p"/>
      <p:bldP spid="28" grpId="0" build="p"/>
      <p:bldP spid="29" grpId="0" build="p"/>
      <p:bldP spid="30" grpId="0" build="p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Architecture Kick Off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BC32E0D-FFEC-C2C6-FB21-9B84F663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2" y="3269086"/>
            <a:ext cx="12801600" cy="58823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C1169-A48E-B7A2-70A3-AE82EC97A26A}"/>
              </a:ext>
            </a:extLst>
          </p:cNvPr>
          <p:cNvSpPr txBox="1"/>
          <p:nvPr/>
        </p:nvSpPr>
        <p:spPr>
          <a:xfrm>
            <a:off x="-152399" y="1494997"/>
            <a:ext cx="12634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Make sure you have the right abstractions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… I mean… Architecture!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4DC09-2510-4351-46FB-824FA4C82A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93826" y="154103"/>
            <a:ext cx="4318500" cy="43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6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Dependency Inversion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96326-0897-0468-7104-850A26EE77AA}"/>
              </a:ext>
            </a:extLst>
          </p:cNvPr>
          <p:cNvSpPr txBox="1"/>
          <p:nvPr/>
        </p:nvSpPr>
        <p:spPr>
          <a:xfrm>
            <a:off x="156244" y="2185522"/>
            <a:ext cx="12915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High-level modules should not depend on low-level modules. Both should depend on abstractions.</a:t>
            </a:r>
            <a:endParaRPr lang="en-BE" sz="4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5EDA6-EE27-CEB7-71B3-70EC69546AB8}"/>
              </a:ext>
            </a:extLst>
          </p:cNvPr>
          <p:cNvSpPr txBox="1"/>
          <p:nvPr/>
        </p:nvSpPr>
        <p:spPr>
          <a:xfrm>
            <a:off x="2423280" y="4163851"/>
            <a:ext cx="11049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// A high level component</a:t>
            </a:r>
            <a:endParaRPr lang="en-US" sz="4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class</a:t>
            </a:r>
            <a:r>
              <a:rPr lang="en-US" sz="4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4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SaveButton</a:t>
            </a:r>
            <a:r>
              <a:rPr lang="en-US" sz="4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{</a:t>
            </a:r>
          </a:p>
          <a:p>
            <a:r>
              <a:rPr lang="en-US" sz="4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click() {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  // Depends on a low-level</a:t>
            </a:r>
            <a:endParaRPr lang="en-US" sz="4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  // detail (implementation)</a:t>
            </a:r>
            <a:endParaRPr lang="en-US" sz="40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  </a:t>
            </a:r>
            <a:r>
              <a:rPr lang="en-US" sz="40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File.Save</a:t>
            </a:r>
            <a:r>
              <a:rPr lang="en-US" sz="4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(path, content);</a:t>
            </a:r>
          </a:p>
          <a:p>
            <a:r>
              <a:rPr lang="en-US" sz="4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}</a:t>
            </a:r>
          </a:p>
          <a:p>
            <a:r>
              <a:rPr lang="en-US" sz="40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7172" name="Picture 4" descr="Interview with Jeff Atwood from Coding Horror - DailyBlogTips.com">
            <a:extLst>
              <a:ext uri="{FF2B5EF4-FFF2-40B4-BE49-F238E27FC236}">
                <a16:creationId xmlns:a16="http://schemas.microsoft.com/office/drawing/2014/main" id="{E137929D-621F-A90E-A0B1-9CA86BA8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818" y="5315601"/>
            <a:ext cx="4858248" cy="320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63CC3-76BD-10C9-7540-6941EF6708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8530" y="330434"/>
            <a:ext cx="4100968" cy="41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Dependency Inversion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96326-0897-0468-7104-850A26EE77AA}"/>
              </a:ext>
            </a:extLst>
          </p:cNvPr>
          <p:cNvSpPr txBox="1"/>
          <p:nvPr/>
        </p:nvSpPr>
        <p:spPr>
          <a:xfrm>
            <a:off x="-81334" y="1616902"/>
            <a:ext cx="12915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Invert the dependency between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UI and </a:t>
            </a:r>
            <a:r>
              <a:rPr lang="en-US" sz="6000" dirty="0" err="1">
                <a:solidFill>
                  <a:schemeClr val="bg1"/>
                </a:solidFill>
              </a:rPr>
              <a:t>FileSystem</a:t>
            </a:r>
            <a:endParaRPr lang="en-BE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10516-7E43-DE2E-2FFA-F37A34DB94A0}"/>
              </a:ext>
            </a:extLst>
          </p:cNvPr>
          <p:cNvSpPr txBox="1"/>
          <p:nvPr/>
        </p:nvSpPr>
        <p:spPr>
          <a:xfrm>
            <a:off x="2743200" y="3910191"/>
            <a:ext cx="1172025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// Now the UI Component</a:t>
            </a:r>
            <a:endParaRPr lang="en-US" sz="36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class</a:t>
            </a:r>
            <a: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6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SaveButton</a:t>
            </a:r>
            <a: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</a:t>
            </a:r>
            <a:r>
              <a:rPr lang="en-US" sz="36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IStorage</a:t>
            </a:r>
            <a: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storage;</a:t>
            </a:r>
          </a:p>
          <a:p>
            <a:b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</a:br>
            <a: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click() {</a:t>
            </a:r>
          </a:p>
          <a:p>
            <a:r>
              <a:rPr lang="en-US" sz="36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  // Depends on an abstraction</a:t>
            </a:r>
            <a:endParaRPr lang="en-US" sz="36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  // Which we can switch out</a:t>
            </a:r>
            <a:endParaRPr lang="en-US" sz="36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  // (Cloud, Mock, ...)</a:t>
            </a:r>
            <a:endParaRPr lang="en-US" sz="36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  </a:t>
            </a:r>
            <a:r>
              <a:rPr lang="en-US" sz="36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storage.save</a:t>
            </a:r>
            <a: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(content);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}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056F53-A928-1C5F-6136-DCE9A3D232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6192" y="109443"/>
            <a:ext cx="4405768" cy="44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Dependency Inversion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96326-0897-0468-7104-850A26EE77AA}"/>
              </a:ext>
            </a:extLst>
          </p:cNvPr>
          <p:cNvSpPr txBox="1"/>
          <p:nvPr/>
        </p:nvSpPr>
        <p:spPr>
          <a:xfrm>
            <a:off x="-81334" y="1616902"/>
            <a:ext cx="135536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high level module and the low-level implementation depend on an abstraction</a:t>
            </a:r>
            <a:endParaRPr lang="en-BE" sz="6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E742F-5E66-2202-A575-627C239993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5012257"/>
            <a:ext cx="15837112" cy="1688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012F3-8456-930F-A9D5-C64079E819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7505700"/>
            <a:ext cx="4267200" cy="13217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12939A-C2C7-9151-641A-7A7B3ED79D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93" y="8827401"/>
            <a:ext cx="4267201" cy="7725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731C28-FFD8-A56F-FF8E-72AD2BA36A82}"/>
              </a:ext>
            </a:extLst>
          </p:cNvPr>
          <p:cNvSpPr txBox="1"/>
          <p:nvPr/>
        </p:nvSpPr>
        <p:spPr>
          <a:xfrm>
            <a:off x="4983967" y="7821930"/>
            <a:ext cx="6799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Dependency Flow</a:t>
            </a:r>
            <a:endParaRPr lang="en-BE" sz="6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0E0C4-515A-9866-7382-C4FFDA9A9BE9}"/>
              </a:ext>
            </a:extLst>
          </p:cNvPr>
          <p:cNvSpPr txBox="1"/>
          <p:nvPr/>
        </p:nvSpPr>
        <p:spPr>
          <a:xfrm>
            <a:off x="4988449" y="8760371"/>
            <a:ext cx="6799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Control Flow</a:t>
            </a:r>
            <a:endParaRPr lang="en-BE" sz="60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618EDB-F444-43BF-C39D-07D5702EB2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27630" y="287398"/>
            <a:ext cx="4153354" cy="41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5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Dependency Inversion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57025" y="3432393"/>
            <a:ext cx="1524604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Split by responsibility or concern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Achieve low coupling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Easier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Achieve modularity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Ability to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Achieve encapsulation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Reduce mental overload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Dependency-Inverted Architectures then?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F7154-D08F-3A2D-23C8-52D828B46583}"/>
              </a:ext>
            </a:extLst>
          </p:cNvPr>
          <p:cNvSpPr txBox="1"/>
          <p:nvPr/>
        </p:nvSpPr>
        <p:spPr>
          <a:xfrm>
            <a:off x="-81334" y="1451908"/>
            <a:ext cx="135536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Architecture is all about managing </a:t>
            </a:r>
            <a:r>
              <a:rPr lang="en-US" sz="6000" strike="sngStrike" dirty="0">
                <a:solidFill>
                  <a:schemeClr val="bg1"/>
                </a:solidFill>
              </a:rPr>
              <a:t>complexity</a:t>
            </a:r>
            <a:r>
              <a:rPr lang="en-US" sz="6000" dirty="0">
                <a:solidFill>
                  <a:schemeClr val="bg1"/>
                </a:solidFill>
              </a:rPr>
              <a:t> dependencies</a:t>
            </a:r>
            <a:endParaRPr lang="en-BE" sz="6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562416-1E8F-05FD-0E81-40F28AD96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95120" y="190500"/>
            <a:ext cx="4411880" cy="44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5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714375"/>
            <a:ext cx="12548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3-Tier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1E4C83-8A14-B7B1-DDDD-44A40FDA0E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8804" y="1562100"/>
            <a:ext cx="4444353" cy="71244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1F1B7D-E3B2-A6BC-9DFC-C76FD7884AFB}"/>
              </a:ext>
            </a:extLst>
          </p:cNvPr>
          <p:cNvSpPr txBox="1"/>
          <p:nvPr/>
        </p:nvSpPr>
        <p:spPr>
          <a:xfrm>
            <a:off x="-82370" y="1485900"/>
            <a:ext cx="12915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 timeless classic</a:t>
            </a:r>
            <a:endParaRPr lang="en-BE" sz="6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35C9B-65F2-5103-2C3E-AB53D84208C1}"/>
              </a:ext>
            </a:extLst>
          </p:cNvPr>
          <p:cNvSpPr txBox="1"/>
          <p:nvPr/>
        </p:nvSpPr>
        <p:spPr>
          <a:xfrm>
            <a:off x="337040" y="2628900"/>
            <a:ext cx="12495812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Reduce scope of attention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Substitute a layer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Replacing the database? Not happening…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But you can have a Web UI and a Mobile UI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Or even an API and/or CLI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Easier testing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Layers are natural seams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UI == hard to test | BL == easy to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Each tier can be… Multi layered!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6443</TotalTime>
  <Words>1046</Words>
  <Application>Microsoft Office PowerPoint</Application>
  <PresentationFormat>Custom</PresentationFormat>
  <Paragraphs>235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Wingdings</vt:lpstr>
      <vt:lpstr>Fira Code</vt:lpstr>
      <vt:lpstr>Open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104</cp:revision>
  <dcterms:created xsi:type="dcterms:W3CDTF">2006-08-16T00:00:00Z</dcterms:created>
  <dcterms:modified xsi:type="dcterms:W3CDTF">2024-06-19T23:41:12Z</dcterms:modified>
  <dc:identifier>DAE4nIrG1s0</dc:identifier>
</cp:coreProperties>
</file>